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0" r:id="rId4"/>
    <p:sldId id="261" r:id="rId5"/>
    <p:sldId id="262" r:id="rId6"/>
    <p:sldId id="263" r:id="rId7"/>
    <p:sldId id="264" r:id="rId8"/>
    <p:sldId id="265" r:id="rId9"/>
    <p:sldId id="266" r:id="rId10"/>
    <p:sldId id="267" r:id="rId11"/>
    <p:sldId id="26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230"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67FC230C-D9ED-4E34-82F8-0B13D303DE73}" type="datetimeFigureOut">
              <a:rPr lang="en-US" smtClean="0"/>
              <a:t>6/18/2020</a:t>
            </a:fld>
            <a:endParaRPr lang="en-US"/>
          </a:p>
        </p:txBody>
      </p:sp>
      <p:sp>
        <p:nvSpPr>
          <p:cNvPr id="17" name="Footer Placeholder 16"/>
          <p:cNvSpPr>
            <a:spLocks noGrp="1"/>
          </p:cNvSpPr>
          <p:nvPr>
            <p:ph type="ftr" sz="quarter" idx="11"/>
          </p:nvPr>
        </p:nvSpPr>
        <p:spPr/>
        <p:txBody>
          <a:bodyPr/>
          <a:lstStyle>
            <a:extLst/>
          </a:lstStyle>
          <a:p>
            <a:endParaRPr lang="en-US"/>
          </a:p>
        </p:txBody>
      </p:sp>
      <p:sp>
        <p:nvSpPr>
          <p:cNvPr id="29" name="Slide Number Placeholder 28"/>
          <p:cNvSpPr>
            <a:spLocks noGrp="1"/>
          </p:cNvSpPr>
          <p:nvPr>
            <p:ph type="sldNum" sz="quarter" idx="12"/>
          </p:nvPr>
        </p:nvSpPr>
        <p:spPr/>
        <p:txBody>
          <a:bodyPr/>
          <a:lstStyle>
            <a:extLst/>
          </a:lstStyle>
          <a:p>
            <a:fld id="{E2CF3768-5AE1-477A-9783-943EAAE1CACE}" type="slidenum">
              <a:rPr lang="en-US" smtClean="0"/>
              <a:t>‹#›</a:t>
            </a:fld>
            <a:endParaRPr lang="en-US"/>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7FC230C-D9ED-4E34-82F8-0B13D303DE73}" type="datetimeFigureOut">
              <a:rPr lang="en-US" smtClean="0"/>
              <a:t>6/18/2020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2CF3768-5AE1-477A-9783-943EAAE1CAC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7FC230C-D9ED-4E34-82F8-0B13D303DE73}" type="datetimeFigureOut">
              <a:rPr lang="en-US" smtClean="0"/>
              <a:t>6/18/2020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2CF3768-5AE1-477A-9783-943EAAE1CAC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7FC230C-D9ED-4E34-82F8-0B13D303DE73}" type="datetimeFigureOut">
              <a:rPr lang="en-US" smtClean="0"/>
              <a:t>6/18/2020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2CF3768-5AE1-477A-9783-943EAAE1CAC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7FC230C-D9ED-4E34-82F8-0B13D303DE73}" type="datetimeFigureOut">
              <a:rPr lang="en-US" smtClean="0"/>
              <a:t>6/18/2020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2CF3768-5AE1-477A-9783-943EAAE1CACE}" type="slidenum">
              <a:rPr lang="en-US" smtClean="0"/>
              <a:t>‹#›</a:t>
            </a:fld>
            <a:endParaRPr lang="en-US"/>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7FC230C-D9ED-4E34-82F8-0B13D303DE73}" type="datetimeFigureOut">
              <a:rPr lang="en-US" smtClean="0"/>
              <a:t>6/18/2020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2CF3768-5AE1-477A-9783-943EAAE1CAC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7FC230C-D9ED-4E34-82F8-0B13D303DE73}" type="datetimeFigureOut">
              <a:rPr lang="en-US" smtClean="0"/>
              <a:t>6/18/2020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2CF3768-5AE1-477A-9783-943EAAE1CACE}" type="slidenum">
              <a:rPr lang="en-US" smtClean="0"/>
              <a:t>‹#›</a:t>
            </a:fld>
            <a:endParaRPr lang="en-US"/>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67FC230C-D9ED-4E34-82F8-0B13D303DE73}" type="datetimeFigureOut">
              <a:rPr lang="en-US" smtClean="0"/>
              <a:t>6/18/2020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2CF3768-5AE1-477A-9783-943EAAE1CAC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7FC230C-D9ED-4E34-82F8-0B13D303DE73}" type="datetimeFigureOut">
              <a:rPr lang="en-US" smtClean="0"/>
              <a:t>6/18/2020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2CF3768-5AE1-477A-9783-943EAAE1CAC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7FC230C-D9ED-4E34-82F8-0B13D303DE73}" type="datetimeFigureOut">
              <a:rPr lang="en-US" smtClean="0"/>
              <a:t>6/18/2020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2CF3768-5AE1-477A-9783-943EAAE1CAC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67FC230C-D9ED-4E34-82F8-0B13D303DE73}" type="datetimeFigureOut">
              <a:rPr lang="en-US" smtClean="0"/>
              <a:t>6/18/2020</a:t>
            </a:fld>
            <a:endParaRPr lang="en-US"/>
          </a:p>
        </p:txBody>
      </p:sp>
      <p:sp>
        <p:nvSpPr>
          <p:cNvPr id="6" name="Footer Placeholder 5"/>
          <p:cNvSpPr>
            <a:spLocks noGrp="1"/>
          </p:cNvSpPr>
          <p:nvPr>
            <p:ph type="ftr" sz="quarter" idx="11"/>
          </p:nvPr>
        </p:nvSpPr>
        <p:spPr>
          <a:xfrm>
            <a:off x="914400" y="55499"/>
            <a:ext cx="5562600" cy="365125"/>
          </a:xfrm>
        </p:spPr>
        <p:txBody>
          <a:bodyPr/>
          <a:lstStyle>
            <a:extLst/>
          </a:lstStyle>
          <a:p>
            <a:endParaRPr lang="en-US"/>
          </a:p>
        </p:txBody>
      </p:sp>
      <p:sp>
        <p:nvSpPr>
          <p:cNvPr id="7" name="Slide Number Placeholder 6"/>
          <p:cNvSpPr>
            <a:spLocks noGrp="1"/>
          </p:cNvSpPr>
          <p:nvPr>
            <p:ph type="sldNum" sz="quarter" idx="12"/>
          </p:nvPr>
        </p:nvSpPr>
        <p:spPr>
          <a:xfrm>
            <a:off x="8610600" y="55499"/>
            <a:ext cx="457200" cy="365125"/>
          </a:xfrm>
        </p:spPr>
        <p:txBody>
          <a:bodyPr/>
          <a:lstStyle>
            <a:extLst/>
          </a:lstStyle>
          <a:p>
            <a:fld id="{E2CF3768-5AE1-477A-9783-943EAAE1CAC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67FC230C-D9ED-4E34-82F8-0B13D303DE73}" type="datetimeFigureOut">
              <a:rPr lang="en-US" smtClean="0"/>
              <a:t>6/18/2020</a:t>
            </a:fld>
            <a:endParaRPr 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E2CF3768-5AE1-477A-9783-943EAAE1CACE}"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romeltea.com/cara-menulis-press-release/"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53CAB92-104B-4498-8E9B-5314904A4A66}"/>
              </a:ext>
            </a:extLst>
          </p:cNvPr>
          <p:cNvSpPr>
            <a:spLocks noGrp="1"/>
          </p:cNvSpPr>
          <p:nvPr>
            <p:ph type="title"/>
          </p:nvPr>
        </p:nvSpPr>
        <p:spPr/>
        <p:txBody>
          <a:bodyPr/>
          <a:lstStyle/>
          <a:p>
            <a:r>
              <a:rPr lang="id-ID" b="1" dirty="0">
                <a:solidFill>
                  <a:srgbClr val="FF0000"/>
                </a:solidFill>
              </a:rPr>
              <a:t>Jenis-Jenis Penulisan Humas</a:t>
            </a:r>
            <a:endParaRPr lang="id-ID" dirty="0">
              <a:solidFill>
                <a:srgbClr val="FF0000"/>
              </a:solidFill>
            </a:endParaRPr>
          </a:p>
        </p:txBody>
      </p:sp>
      <p:sp>
        <p:nvSpPr>
          <p:cNvPr id="3" name="Content Placeholder 2">
            <a:extLst>
              <a:ext uri="{FF2B5EF4-FFF2-40B4-BE49-F238E27FC236}">
                <a16:creationId xmlns="" xmlns:a16="http://schemas.microsoft.com/office/drawing/2014/main" id="{6FD84E9D-C673-4517-9CA2-B422F01ABA39}"/>
              </a:ext>
            </a:extLst>
          </p:cNvPr>
          <p:cNvSpPr>
            <a:spLocks noGrp="1"/>
          </p:cNvSpPr>
          <p:nvPr>
            <p:ph idx="1"/>
          </p:nvPr>
        </p:nvSpPr>
        <p:spPr>
          <a:xfrm>
            <a:off x="838200" y="1600200"/>
            <a:ext cx="7429499" cy="4164565"/>
          </a:xfrm>
        </p:spPr>
        <p:txBody>
          <a:bodyPr>
            <a:normAutofit fontScale="85000" lnSpcReduction="10000"/>
          </a:bodyPr>
          <a:lstStyle/>
          <a:p>
            <a:pPr>
              <a:buNone/>
            </a:pPr>
            <a:r>
              <a:rPr lang="id-ID" b="1" dirty="0"/>
              <a:t>1</a:t>
            </a:r>
            <a:r>
              <a:rPr lang="id-ID" sz="2800" b="1" dirty="0"/>
              <a:t>. Siaran Pers</a:t>
            </a:r>
            <a:endParaRPr lang="id-ID" sz="2800" dirty="0"/>
          </a:p>
          <a:p>
            <a:pPr marL="0" indent="0">
              <a:buNone/>
            </a:pPr>
            <a:r>
              <a:rPr lang="id-ID" u="sng" dirty="0">
                <a:hlinkClick r:id="rId2"/>
              </a:rPr>
              <a:t>Siaran Pers</a:t>
            </a:r>
            <a:r>
              <a:rPr lang="id-ID" dirty="0"/>
              <a:t> (</a:t>
            </a:r>
            <a:r>
              <a:rPr lang="id-ID" i="1" dirty="0"/>
              <a:t>Press Release</a:t>
            </a:r>
            <a:r>
              <a:rPr lang="id-ID" dirty="0"/>
              <a:t>, biasa disebut rilis saja) adalah naskah berita (data atau informasi tentang sebuah kegiatan –pra ataupun pasca) yang disampaikan kepada wartawan atau kantor redaksi media untuk dipublikasikan di media tersebut.</a:t>
            </a:r>
            <a:endParaRPr lang="en-US" dirty="0"/>
          </a:p>
          <a:p>
            <a:pPr marL="0" indent="0">
              <a:buNone/>
            </a:pPr>
            <a:r>
              <a:rPr lang="id-ID" dirty="0"/>
              <a:t>Dengan demikian, menulis siaran pers pada dasarnya sama dengan menulis berita seperti dilakukan para wartawan. Oleh karenanya, karakteristik dan struktur penulisan siaran pers sama dengan menulis berita.</a:t>
            </a:r>
          </a:p>
          <a:p>
            <a:pPr marL="0" indent="0">
              <a:buNone/>
            </a:pPr>
            <a:endParaRPr lang="id-ID" dirty="0"/>
          </a:p>
          <a:p>
            <a:pPr marL="0" indent="0">
              <a:buNone/>
            </a:pPr>
            <a:endParaRPr lang="id-ID" dirty="0"/>
          </a:p>
        </p:txBody>
      </p:sp>
    </p:spTree>
    <p:extLst>
      <p:ext uri="{BB962C8B-B14F-4D97-AF65-F5344CB8AC3E}">
        <p14:creationId xmlns="" xmlns:p14="http://schemas.microsoft.com/office/powerpoint/2010/main" val="1033402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BCC04C9-33F9-4BF5-A640-40BA184DF6F1}"/>
              </a:ext>
            </a:extLst>
          </p:cNvPr>
          <p:cNvSpPr>
            <a:spLocks noGrp="1"/>
          </p:cNvSpPr>
          <p:nvPr>
            <p:ph idx="1"/>
          </p:nvPr>
        </p:nvSpPr>
        <p:spPr>
          <a:xfrm>
            <a:off x="856060" y="980661"/>
            <a:ext cx="7429499" cy="4810540"/>
          </a:xfrm>
        </p:spPr>
        <p:txBody>
          <a:bodyPr>
            <a:normAutofit fontScale="92500" lnSpcReduction="20000"/>
          </a:bodyPr>
          <a:lstStyle/>
          <a:p>
            <a:pPr marL="0" indent="0">
              <a:buNone/>
            </a:pPr>
            <a:r>
              <a:rPr lang="id-ID" sz="3000" b="1" dirty="0"/>
              <a:t>8. Inhouse Magazine – Media Internal</a:t>
            </a:r>
            <a:endParaRPr lang="id-ID" sz="3000" dirty="0"/>
          </a:p>
          <a:p>
            <a:r>
              <a:rPr lang="id-ID" dirty="0"/>
              <a:t>Inhouse Magazine (</a:t>
            </a:r>
            <a:r>
              <a:rPr lang="id-ID" i="1" dirty="0"/>
              <a:t>Company Magazine</a:t>
            </a:r>
            <a:r>
              <a:rPr lang="id-ID" dirty="0"/>
              <a:t>) adalah media internal sebuah lembaga/perusahaan yang biasanya berbentuk majalah.</a:t>
            </a:r>
          </a:p>
          <a:p>
            <a:r>
              <a:rPr lang="id-ID" dirty="0"/>
              <a:t>Desain atau tampilan dan rubrikasinya seperti majalah umum/komersil, namun isinya tentang informasi seputar “dapur” lembaga.</a:t>
            </a:r>
          </a:p>
          <a:p>
            <a:r>
              <a:rPr lang="id-ID" dirty="0"/>
              <a:t>Mengelola Inhouse Magazine, juga Newsletter, sama dengan proses manajemen media massa pada umumnya, yakni melalui proses redaksional dan membutuhkan keterampilan meliput dan menulis berita layaknya wartawan.</a:t>
            </a:r>
          </a:p>
          <a:p>
            <a:pPr marL="0" indent="0">
              <a:buNone/>
            </a:pPr>
            <a:endParaRPr lang="id-ID" dirty="0"/>
          </a:p>
        </p:txBody>
      </p:sp>
    </p:spTree>
    <p:extLst>
      <p:ext uri="{BB962C8B-B14F-4D97-AF65-F5344CB8AC3E}">
        <p14:creationId xmlns="" xmlns:p14="http://schemas.microsoft.com/office/powerpoint/2010/main" val="1242773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2D891832-F491-48DA-BE00-93E51F1D191C}"/>
              </a:ext>
            </a:extLst>
          </p:cNvPr>
          <p:cNvSpPr>
            <a:spLocks noGrp="1"/>
          </p:cNvSpPr>
          <p:nvPr>
            <p:ph idx="1"/>
          </p:nvPr>
        </p:nvSpPr>
        <p:spPr>
          <a:xfrm>
            <a:off x="856060" y="834887"/>
            <a:ext cx="7429499" cy="4956314"/>
          </a:xfrm>
        </p:spPr>
        <p:txBody>
          <a:bodyPr>
            <a:normAutofit fontScale="85000" lnSpcReduction="10000"/>
          </a:bodyPr>
          <a:lstStyle/>
          <a:p>
            <a:pPr marL="0" indent="0">
              <a:buNone/>
            </a:pPr>
            <a:r>
              <a:rPr lang="id-ID" sz="3500" b="1" dirty="0"/>
              <a:t>Proses redaksional dimaksud adalah tahapan:</a:t>
            </a:r>
          </a:p>
          <a:p>
            <a:pPr marL="514350" lvl="0" indent="-514350">
              <a:buFont typeface="+mj-lt"/>
              <a:buAutoNum type="arabicPeriod"/>
            </a:pPr>
            <a:r>
              <a:rPr lang="id-ID" sz="2800" dirty="0"/>
              <a:t>Perencanaan (planing) –penentuan visi, misi, logo, moto, rubrikasi, editorial policy, dan style book;</a:t>
            </a:r>
          </a:p>
          <a:p>
            <a:pPr marL="514350" lvl="0" indent="-514350">
              <a:buFont typeface="+mj-lt"/>
              <a:buAutoNum type="arabicPeriod"/>
            </a:pPr>
            <a:r>
              <a:rPr lang="id-ID" sz="2800" dirty="0"/>
              <a:t>Pengorganisasian (organizing) –penetapan susunan organisasi redaksi (pemred hingga reporter dan layouter);</a:t>
            </a:r>
          </a:p>
          <a:p>
            <a:pPr marL="514350" lvl="0" indent="-514350">
              <a:buFont typeface="+mj-lt"/>
              <a:buAutoNum type="arabicPeriod"/>
            </a:pPr>
            <a:r>
              <a:rPr lang="id-ID" sz="2800" dirty="0"/>
              <a:t>Pelaksanaan (acting) –aktivitas jurnalistik seperti perencanaan liputan (rencana isi), peliputan, penulisan, editing, dan desain grafis</a:t>
            </a:r>
          </a:p>
          <a:p>
            <a:pPr marL="514350" lvl="0" indent="-514350">
              <a:buFont typeface="+mj-lt"/>
              <a:buAutoNum type="arabicPeriod"/>
            </a:pPr>
            <a:r>
              <a:rPr lang="id-ID" sz="2800" dirty="0"/>
              <a:t>Pengawasan (controling) –pengawasan dan evaluasi proses dan hasil kerja yang sudah dilaksanakan.</a:t>
            </a:r>
          </a:p>
          <a:p>
            <a:pPr marL="0" indent="0">
              <a:buNone/>
            </a:pPr>
            <a:endParaRPr lang="id-ID" dirty="0"/>
          </a:p>
        </p:txBody>
      </p:sp>
    </p:spTree>
    <p:extLst>
      <p:ext uri="{BB962C8B-B14F-4D97-AF65-F5344CB8AC3E}">
        <p14:creationId xmlns="" xmlns:p14="http://schemas.microsoft.com/office/powerpoint/2010/main" val="1746799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20BCE953-7DA5-4D7D-9D45-E737DA3EB62F}"/>
              </a:ext>
            </a:extLst>
          </p:cNvPr>
          <p:cNvSpPr>
            <a:spLocks noGrp="1"/>
          </p:cNvSpPr>
          <p:nvPr>
            <p:ph idx="1"/>
          </p:nvPr>
        </p:nvSpPr>
        <p:spPr>
          <a:xfrm>
            <a:off x="857251" y="1103244"/>
            <a:ext cx="7429499" cy="4651513"/>
          </a:xfrm>
        </p:spPr>
        <p:txBody>
          <a:bodyPr>
            <a:normAutofit fontScale="92500" lnSpcReduction="10000"/>
          </a:bodyPr>
          <a:lstStyle/>
          <a:p>
            <a:r>
              <a:rPr lang="id-ID" sz="2800" dirty="0"/>
              <a:t>Karakteristik siaran pers adalah memiliki “nilai berita” (</a:t>
            </a:r>
            <a:r>
              <a:rPr lang="id-ID" sz="2800" i="1" dirty="0"/>
              <a:t>news values</a:t>
            </a:r>
            <a:r>
              <a:rPr lang="id-ID" sz="2800" dirty="0"/>
              <a:t>), yakni aktual, faktual, penting, dan menarik.</a:t>
            </a:r>
          </a:p>
          <a:p>
            <a:r>
              <a:rPr lang="id-ID" sz="2800" dirty="0"/>
              <a:t>Struktur penulisannya pun sama dengan dengan penulisan berita, yakni terdiri dari </a:t>
            </a:r>
            <a:r>
              <a:rPr lang="id-ID" sz="2800" i="1" dirty="0"/>
              <a:t>head</a:t>
            </a:r>
            <a:r>
              <a:rPr lang="id-ID" sz="2800" dirty="0"/>
              <a:t> (Judul), </a:t>
            </a:r>
            <a:r>
              <a:rPr lang="id-ID" sz="2800" i="1" dirty="0"/>
              <a:t>dateline</a:t>
            </a:r>
            <a:r>
              <a:rPr lang="id-ID" sz="2800" dirty="0"/>
              <a:t> (baris tanggal), </a:t>
            </a:r>
            <a:r>
              <a:rPr lang="id-ID" sz="2800" i="1" dirty="0"/>
              <a:t>lead</a:t>
            </a:r>
            <a:r>
              <a:rPr lang="id-ID" sz="2800" dirty="0"/>
              <a:t> (teras berita), dan </a:t>
            </a:r>
            <a:r>
              <a:rPr lang="id-ID" sz="2800" i="1" dirty="0"/>
              <a:t>news body</a:t>
            </a:r>
            <a:r>
              <a:rPr lang="id-ID" sz="2800" dirty="0"/>
              <a:t> (tubuh atau isi berita).</a:t>
            </a:r>
            <a:endParaRPr lang="en-US" sz="2800" dirty="0"/>
          </a:p>
          <a:p>
            <a:r>
              <a:rPr lang="id-ID" sz="2800" dirty="0"/>
              <a:t>Berita sendiri artinya adalah laporan peristiwa atau peristiwa yang dilaporkan oleh media massa. Rilis adalah beritay yang dibuat Humas instansi/lembaga.</a:t>
            </a:r>
          </a:p>
          <a:p>
            <a:endParaRPr lang="id-ID" dirty="0"/>
          </a:p>
          <a:p>
            <a:endParaRPr lang="id-ID" dirty="0"/>
          </a:p>
        </p:txBody>
      </p:sp>
    </p:spTree>
    <p:extLst>
      <p:ext uri="{BB962C8B-B14F-4D97-AF65-F5344CB8AC3E}">
        <p14:creationId xmlns="" xmlns:p14="http://schemas.microsoft.com/office/powerpoint/2010/main" val="3232648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6CD59258-99EA-4DEE-A5AE-1C960AD59AA2}"/>
              </a:ext>
            </a:extLst>
          </p:cNvPr>
          <p:cNvSpPr>
            <a:spLocks noGrp="1"/>
          </p:cNvSpPr>
          <p:nvPr>
            <p:ph idx="1"/>
          </p:nvPr>
        </p:nvSpPr>
        <p:spPr>
          <a:xfrm>
            <a:off x="856060" y="715617"/>
            <a:ext cx="7429499" cy="5300870"/>
          </a:xfrm>
        </p:spPr>
        <p:txBody>
          <a:bodyPr>
            <a:normAutofit fontScale="85000" lnSpcReduction="20000"/>
          </a:bodyPr>
          <a:lstStyle/>
          <a:p>
            <a:pPr marL="0" indent="0">
              <a:buNone/>
            </a:pPr>
            <a:r>
              <a:rPr lang="id-ID" sz="2800" b="1" dirty="0"/>
              <a:t>2. Surat Pembaca</a:t>
            </a:r>
            <a:endParaRPr lang="id-ID" sz="2800" dirty="0"/>
          </a:p>
          <a:p>
            <a:r>
              <a:rPr lang="id-ID" dirty="0"/>
              <a:t>Surat Pembaca (</a:t>
            </a:r>
            <a:r>
              <a:rPr lang="id-ID" i="1" dirty="0"/>
              <a:t>letter to the editor</a:t>
            </a:r>
            <a:r>
              <a:rPr lang="id-ID" dirty="0"/>
              <a:t>) mirip siaran pers, terutama dalam hal teknis penulisan dan pengiriman. Yang membedakan adalah dalam hal isi dan tujuannya.</a:t>
            </a:r>
          </a:p>
          <a:p>
            <a:r>
              <a:rPr lang="id-ID" dirty="0"/>
              <a:t>Isi dan tujuan surat pembaca biasanya merupakan tanggapan, sanggahan, klarifikasi, atau penggunaan Hak Jawab dan Hak Koreksi atas informasi yang dinilai salah dan merugikan.</a:t>
            </a:r>
          </a:p>
          <a:p>
            <a:r>
              <a:rPr lang="id-ID" dirty="0"/>
              <a:t>Surat pembaca berupa tanggapan, biasanya diawali dengan mengutip berita atau surat pembaca yang sebelumnya sudah dimuat, sehingga pembaca dapat mengetahui latar belakang masalah yang diklarifikasi.</a:t>
            </a:r>
          </a:p>
          <a:p>
            <a:pPr marL="0" indent="0">
              <a:buNone/>
            </a:pPr>
            <a:endParaRPr lang="id-ID" dirty="0"/>
          </a:p>
        </p:txBody>
      </p:sp>
    </p:spTree>
    <p:extLst>
      <p:ext uri="{BB962C8B-B14F-4D97-AF65-F5344CB8AC3E}">
        <p14:creationId xmlns="" xmlns:p14="http://schemas.microsoft.com/office/powerpoint/2010/main" val="866589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207517D3-9124-42A5-A508-441040225AB3}"/>
              </a:ext>
            </a:extLst>
          </p:cNvPr>
          <p:cNvSpPr>
            <a:spLocks noGrp="1"/>
          </p:cNvSpPr>
          <p:nvPr>
            <p:ph idx="1"/>
          </p:nvPr>
        </p:nvSpPr>
        <p:spPr>
          <a:xfrm>
            <a:off x="856060" y="768627"/>
            <a:ext cx="7429499" cy="5022575"/>
          </a:xfrm>
        </p:spPr>
        <p:txBody>
          <a:bodyPr>
            <a:normAutofit fontScale="92500" lnSpcReduction="20000"/>
          </a:bodyPr>
          <a:lstStyle/>
          <a:p>
            <a:pPr marL="0" indent="0">
              <a:buNone/>
            </a:pPr>
            <a:r>
              <a:rPr lang="id-ID" sz="2800" b="1" dirty="0"/>
              <a:t>3. Advertorial (adv)</a:t>
            </a:r>
            <a:endParaRPr lang="id-ID" sz="2800" dirty="0"/>
          </a:p>
          <a:p>
            <a:r>
              <a:rPr lang="id-ID" dirty="0"/>
              <a:t>Advertorial = advertising dan editorial. Gabungan antara promosi dan opini atau pemberitaan tentang hal yang dipromosikan –produk, jasa, perusahaan, organisasi, aktivitas, atau program pemerintah. Bentuk tulisannya bisa berupa berita, feature, atau artikel. Advertorial sering disebut iklan dalam bentuk pemberitaan atau tulisan panjang.</a:t>
            </a:r>
          </a:p>
          <a:p>
            <a:r>
              <a:rPr lang="id-ID" dirty="0"/>
              <a:t>Jenis advertorial a.l. adv produk, adv jasa, adv perusahaan, dan adv pemerintahan. Sifatnya bisa informatif, eksplanatif, interpretatif, persuasif, argumentatif, dan eksploratif.</a:t>
            </a:r>
          </a:p>
          <a:p>
            <a:endParaRPr lang="id-ID" dirty="0"/>
          </a:p>
        </p:txBody>
      </p:sp>
    </p:spTree>
    <p:extLst>
      <p:ext uri="{BB962C8B-B14F-4D97-AF65-F5344CB8AC3E}">
        <p14:creationId xmlns="" xmlns:p14="http://schemas.microsoft.com/office/powerpoint/2010/main" val="3069970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6A06093-27BA-42C0-9884-E51891EC0DEC}"/>
              </a:ext>
            </a:extLst>
          </p:cNvPr>
          <p:cNvSpPr>
            <a:spLocks noGrp="1"/>
          </p:cNvSpPr>
          <p:nvPr>
            <p:ph idx="1"/>
          </p:nvPr>
        </p:nvSpPr>
        <p:spPr>
          <a:xfrm>
            <a:off x="856060" y="834887"/>
            <a:ext cx="7429499" cy="4956314"/>
          </a:xfrm>
        </p:spPr>
        <p:txBody>
          <a:bodyPr>
            <a:normAutofit fontScale="85000" lnSpcReduction="20000"/>
          </a:bodyPr>
          <a:lstStyle/>
          <a:p>
            <a:pPr marL="0" indent="0">
              <a:buNone/>
            </a:pPr>
            <a:r>
              <a:rPr lang="id-ID" sz="2800" b="1" dirty="0"/>
              <a:t>4. Brosur</a:t>
            </a:r>
            <a:endParaRPr lang="id-ID" sz="2800" dirty="0"/>
          </a:p>
          <a:p>
            <a:r>
              <a:rPr lang="id-ID" dirty="0"/>
              <a:t>Brosur (Brochure) adalah selebaran cetakan satu halaman kertas yang terlipat dua atau lebih, berisi keterangan, informasi, atau gambaran tentang sebuah perusahaan, instansi, produk, atau jasa, atau bisa juga berisi sebuah ide dan kegiatan.</a:t>
            </a:r>
          </a:p>
          <a:p>
            <a:r>
              <a:rPr lang="id-ID" dirty="0"/>
              <a:t>Jenis selebaran promosi sejenis brosur adalah booklet, yakni buku kecil tanpa jilid/cover berisi informasi dan gambar tentang suatu produk atau jasa.</a:t>
            </a:r>
          </a:p>
          <a:p>
            <a:r>
              <a:rPr lang="id-ID" dirty="0"/>
              <a:t>Bisa juga terdiri dari beberapa lembar kertas sehingga menyerupai buku. Penyebarannya sama dengan brosur, yakni dibagi-bagikan langsung kepada publik.</a:t>
            </a:r>
          </a:p>
          <a:p>
            <a:endParaRPr lang="id-ID" dirty="0"/>
          </a:p>
        </p:txBody>
      </p:sp>
    </p:spTree>
    <p:extLst>
      <p:ext uri="{BB962C8B-B14F-4D97-AF65-F5344CB8AC3E}">
        <p14:creationId xmlns="" xmlns:p14="http://schemas.microsoft.com/office/powerpoint/2010/main" val="1344525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C867903-60F5-4057-81D0-2426F60D41F3}"/>
              </a:ext>
            </a:extLst>
          </p:cNvPr>
          <p:cNvSpPr>
            <a:spLocks noGrp="1"/>
          </p:cNvSpPr>
          <p:nvPr>
            <p:ph idx="1"/>
          </p:nvPr>
        </p:nvSpPr>
        <p:spPr>
          <a:xfrm>
            <a:off x="856060" y="1073427"/>
            <a:ext cx="7429499" cy="4717775"/>
          </a:xfrm>
        </p:spPr>
        <p:txBody>
          <a:bodyPr>
            <a:normAutofit fontScale="85000" lnSpcReduction="20000"/>
          </a:bodyPr>
          <a:lstStyle/>
          <a:p>
            <a:r>
              <a:rPr lang="id-ID" dirty="0"/>
              <a:t>Sarana promosi mirip brosur adalah </a:t>
            </a:r>
            <a:r>
              <a:rPr lang="id-ID" b="1" dirty="0"/>
              <a:t>flyer, pamflet, leaflet,</a:t>
            </a:r>
            <a:r>
              <a:rPr lang="id-ID" dirty="0"/>
              <a:t> atau </a:t>
            </a:r>
            <a:r>
              <a:rPr lang="id-ID" b="1" dirty="0"/>
              <a:t>poser</a:t>
            </a:r>
            <a:r>
              <a:rPr lang="id-ID" dirty="0"/>
              <a:t>, yakni lembaran utuh tanpa lipatan/tidak terlipat. Pamflet (ukuran satu halaman kertas print), leaflet (ukuran kertas kecil), dan poster (“surat tempelan”, ukuran kertas besar) disebarkan dengan cara ditempel. Flyer biasanya digantung.</a:t>
            </a:r>
          </a:p>
          <a:p>
            <a:r>
              <a:rPr lang="id-ID" dirty="0"/>
              <a:t>Ada juga yang disebut </a:t>
            </a:r>
            <a:r>
              <a:rPr lang="id-ID" b="1" dirty="0"/>
              <a:t>folder</a:t>
            </a:r>
            <a:r>
              <a:rPr lang="id-ID" dirty="0"/>
              <a:t>. Bentuknya mirip map, namun berisi banyak informasi dan bagian dalamnya terdapat kantung untuk menyimpan aneka berkas seperti surat, brosur, leaflet, kartu nama, dan sebagainya. Folder dapat berfungsi sebagai tempat penyimpan berkas informasi atau promosi.</a:t>
            </a:r>
          </a:p>
          <a:p>
            <a:pPr marL="0" indent="0">
              <a:buNone/>
            </a:pPr>
            <a:endParaRPr lang="id-ID" dirty="0"/>
          </a:p>
        </p:txBody>
      </p:sp>
    </p:spTree>
    <p:extLst>
      <p:ext uri="{BB962C8B-B14F-4D97-AF65-F5344CB8AC3E}">
        <p14:creationId xmlns="" xmlns:p14="http://schemas.microsoft.com/office/powerpoint/2010/main" val="1829678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DECFA68C-00C0-4430-AA74-81F50E2BF5C0}"/>
              </a:ext>
            </a:extLst>
          </p:cNvPr>
          <p:cNvSpPr>
            <a:spLocks noGrp="1"/>
          </p:cNvSpPr>
          <p:nvPr>
            <p:ph idx="1"/>
          </p:nvPr>
        </p:nvSpPr>
        <p:spPr>
          <a:xfrm>
            <a:off x="856060" y="834887"/>
            <a:ext cx="7429499" cy="4956314"/>
          </a:xfrm>
        </p:spPr>
        <p:txBody>
          <a:bodyPr>
            <a:normAutofit fontScale="85000" lnSpcReduction="20000"/>
          </a:bodyPr>
          <a:lstStyle/>
          <a:p>
            <a:pPr marL="0" indent="0">
              <a:buNone/>
            </a:pPr>
            <a:r>
              <a:rPr lang="id-ID" sz="2800" b="1" dirty="0"/>
              <a:t>5. Press Conference/Media Kit</a:t>
            </a:r>
            <a:endParaRPr lang="id-ID" sz="2800" dirty="0"/>
          </a:p>
          <a:p>
            <a:r>
              <a:rPr lang="id-ID" dirty="0"/>
              <a:t>Konferensi Pers (Press Conference) – undang media untuk menyampaikan informasi, dilakukan tidak rutin, insidental sesuai acara yang digelar, baik sebelum maupun sesudah kegiatan.</a:t>
            </a:r>
          </a:p>
          <a:p>
            <a:r>
              <a:rPr lang="id-ID" dirty="0"/>
              <a:t>Media Kit adalah bahan tertulis sehingga kalangan pers memiliki data akurat dan lengkap sebagai bahan berita.</a:t>
            </a:r>
          </a:p>
          <a:p>
            <a:r>
              <a:rPr lang="id-ID" dirty="0"/>
              <a:t>Bahan tertulis ini bisa berupa siaran pers, susunan acara, makalah, artikel, feature, bosur, proposal, atau informasi lengkap tentang kegiatan –tujuan, jadwal, target, kepanitiaan, daftar pengisi acara, dsb.—dan dimasukkan dalam sebuah map atau amplop besar.</a:t>
            </a:r>
          </a:p>
          <a:p>
            <a:pPr marL="0" indent="0">
              <a:buNone/>
            </a:pPr>
            <a:endParaRPr lang="id-ID" dirty="0"/>
          </a:p>
        </p:txBody>
      </p:sp>
    </p:spTree>
    <p:extLst>
      <p:ext uri="{BB962C8B-B14F-4D97-AF65-F5344CB8AC3E}">
        <p14:creationId xmlns="" xmlns:p14="http://schemas.microsoft.com/office/powerpoint/2010/main" val="1606978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C50CB78B-E342-4C3E-9906-C80E729DBDE5}"/>
              </a:ext>
            </a:extLst>
          </p:cNvPr>
          <p:cNvSpPr>
            <a:spLocks noGrp="1"/>
          </p:cNvSpPr>
          <p:nvPr>
            <p:ph idx="1"/>
          </p:nvPr>
        </p:nvSpPr>
        <p:spPr>
          <a:xfrm>
            <a:off x="856060" y="927653"/>
            <a:ext cx="7429499" cy="4863549"/>
          </a:xfrm>
        </p:spPr>
        <p:txBody>
          <a:bodyPr>
            <a:normAutofit fontScale="92500" lnSpcReduction="10000"/>
          </a:bodyPr>
          <a:lstStyle/>
          <a:p>
            <a:pPr marL="0" indent="0">
              <a:buNone/>
            </a:pPr>
            <a:r>
              <a:rPr lang="id-ID" sz="2800" b="1" dirty="0"/>
              <a:t>6. Naskah Pidato</a:t>
            </a:r>
            <a:endParaRPr lang="id-ID" sz="2800" dirty="0"/>
          </a:p>
          <a:p>
            <a:r>
              <a:rPr lang="id-ID" dirty="0"/>
              <a:t>Naskah pidato (</a:t>
            </a:r>
            <a:r>
              <a:rPr lang="id-ID" i="1" dirty="0"/>
              <a:t>speech script</a:t>
            </a:r>
            <a:r>
              <a:rPr lang="id-ID" dirty="0"/>
              <a:t>) biasanya dilakukan penulis khusus yang disebut scriptwriter. Namun, ada punya petugas humas yang ditugaskan menulisnya.</a:t>
            </a:r>
          </a:p>
          <a:p>
            <a:r>
              <a:rPr lang="id-ID" dirty="0"/>
              <a:t>Naskah pidato terdiri dari bagian pembukaan, isi, dan penutup. Ditulis dengan gaya bahasa tutur (</a:t>
            </a:r>
            <a:r>
              <a:rPr lang="id-ID" i="1" dirty="0"/>
              <a:t>spoken words</a:t>
            </a:r>
            <a:r>
              <a:rPr lang="id-ID" dirty="0"/>
              <a:t>) atau gaya bahasa percakapan (</a:t>
            </a:r>
            <a:r>
              <a:rPr lang="id-ID" i="1" dirty="0"/>
              <a:t>conversational language</a:t>
            </a:r>
            <a:r>
              <a:rPr lang="id-ID" dirty="0"/>
              <a:t>) karena naskah itu untuk diucapkan, dibacakan, atau disuarakan.</a:t>
            </a:r>
          </a:p>
          <a:p>
            <a:endParaRPr lang="id-ID" dirty="0"/>
          </a:p>
        </p:txBody>
      </p:sp>
    </p:spTree>
    <p:extLst>
      <p:ext uri="{BB962C8B-B14F-4D97-AF65-F5344CB8AC3E}">
        <p14:creationId xmlns="" xmlns:p14="http://schemas.microsoft.com/office/powerpoint/2010/main" val="2879866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9ACFF402-C62F-404F-9553-B34A08A112DF}"/>
              </a:ext>
            </a:extLst>
          </p:cNvPr>
          <p:cNvSpPr>
            <a:spLocks noGrp="1"/>
          </p:cNvSpPr>
          <p:nvPr>
            <p:ph idx="1"/>
          </p:nvPr>
        </p:nvSpPr>
        <p:spPr>
          <a:xfrm>
            <a:off x="914400" y="609600"/>
            <a:ext cx="7429499" cy="5622235"/>
          </a:xfrm>
        </p:spPr>
        <p:txBody>
          <a:bodyPr/>
          <a:lstStyle/>
          <a:p>
            <a:pPr marL="0" indent="0">
              <a:buNone/>
            </a:pPr>
            <a:r>
              <a:rPr lang="id-ID" sz="2800" b="1" dirty="0"/>
              <a:t>7. Newsletter</a:t>
            </a:r>
            <a:endParaRPr lang="id-ID" sz="2800" dirty="0"/>
          </a:p>
          <a:p>
            <a:r>
              <a:rPr lang="id-ID" dirty="0"/>
              <a:t>Newsletter secara harfiyah artinya “laporan berkala” atau “surat berita”. Merupakan media informasi dan komunikasi internal sebuah lembaga, biasanya terdiri dari dua hingga delapan lembar kertas kwarto atau folio, tanpa cover seperti majalah atau buku.</a:t>
            </a:r>
          </a:p>
          <a:p>
            <a:r>
              <a:rPr lang="id-ID" dirty="0"/>
              <a:t>Isinya bervariasi mirip majalah, misalnya agenda dan berita kegiatan, artikel, feature, gambar, dsb.</a:t>
            </a:r>
          </a:p>
          <a:p>
            <a:endParaRPr lang="id-ID" dirty="0"/>
          </a:p>
        </p:txBody>
      </p:sp>
    </p:spTree>
    <p:extLst>
      <p:ext uri="{BB962C8B-B14F-4D97-AF65-F5344CB8AC3E}">
        <p14:creationId xmlns="" xmlns:p14="http://schemas.microsoft.com/office/powerpoint/2010/main" val="36450814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15</TotalTime>
  <Words>709</Words>
  <Application>Microsoft Office PowerPoint</Application>
  <PresentationFormat>On-screen Show (4:3)</PresentationFormat>
  <Paragraphs>39</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Metro</vt:lpstr>
      <vt:lpstr>Jenis-Jenis Penulisan Humas</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Jenis-Jenis Penulisan Humas</dc:title>
  <dc:creator>Fujitsu</dc:creator>
  <cp:lastModifiedBy>Fujitsu</cp:lastModifiedBy>
  <cp:revision>2</cp:revision>
  <dcterms:created xsi:type="dcterms:W3CDTF">2020-06-18T15:04:54Z</dcterms:created>
  <dcterms:modified xsi:type="dcterms:W3CDTF">2020-06-18T15:20:13Z</dcterms:modified>
</cp:coreProperties>
</file>